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activeX/activeX4.xml" ContentType="application/vnd.ms-office.activeX+xml"/>
  <Override PartName="/ppt/activeX/activeX15.xml" ContentType="application/vnd.ms-office.activeX+xml"/>
  <Override PartName="/ppt/activeX/activeX17.xml" ContentType="application/vnd.ms-office.activeX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activeX/activeX2.xml" ContentType="application/vnd.ms-office.activeX+xml"/>
  <Override PartName="/ppt/activeX/activeX1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activeX/activeX1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21.xml" ContentType="application/vnd.ms-office.activeX+xml"/>
  <Override PartName="/ppt/activeX/activeX22.xml" ContentType="application/vnd.ms-office.activeX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activeX/activeX10.xml" ContentType="application/vnd.ms-office.activeX+xml"/>
  <Override PartName="/ppt/activeX/activeX20.xml" ContentType="application/vnd.ms-office.activeX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activeX/activeX8.xml" ContentType="application/vnd.ms-office.activeX+xml"/>
  <Override PartName="/ppt/activeX/activeX9.xml" ContentType="application/vnd.ms-office.activeX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activeX/activeX6.xml" ContentType="application/vnd.ms-office.activeX+xml"/>
  <Override PartName="/ppt/activeX/activeX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Default Extension="bin" ContentType="application/vnd.ms-office.activeX"/>
  <Override PartName="/ppt/activeX/activeX5.xml" ContentType="application/vnd.ms-office.activeX+xml"/>
  <Override PartName="/ppt/activeX/activeX16.xml" ContentType="application/vnd.ms-office.activeX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activeX/activeX3.xml" ContentType="application/vnd.ms-office.activeX+xml"/>
  <Override PartName="/ppt/activeX/activeX14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73" r:id="rId1"/>
  </p:sldMasterIdLst>
  <p:notesMasterIdLst>
    <p:notesMasterId r:id="rId12"/>
  </p:notesMasterIdLst>
  <p:handoutMasterIdLst>
    <p:handoutMasterId r:id="rId13"/>
  </p:handoutMasterIdLst>
  <p:sldIdLst>
    <p:sldId id="257" r:id="rId2"/>
    <p:sldId id="714" r:id="rId3"/>
    <p:sldId id="718" r:id="rId4"/>
    <p:sldId id="719" r:id="rId5"/>
    <p:sldId id="720" r:id="rId6"/>
    <p:sldId id="721" r:id="rId7"/>
    <p:sldId id="722" r:id="rId8"/>
    <p:sldId id="715" r:id="rId9"/>
    <p:sldId id="717" r:id="rId10"/>
    <p:sldId id="716" r:id="rId11"/>
  </p:sldIdLst>
  <p:sldSz cx="9144000" cy="6858000" type="screen4x3"/>
  <p:notesSz cx="6669088" cy="9926638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808080"/>
    <a:srgbClr val="969696"/>
    <a:srgbClr val="FFFFFF"/>
    <a:srgbClr val="000099"/>
    <a:srgbClr val="C0C0C0"/>
    <a:srgbClr val="B2B2B2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7380" autoAdjust="0"/>
  </p:normalViewPr>
  <p:slideViewPr>
    <p:cSldViewPr>
      <p:cViewPr>
        <p:scale>
          <a:sx n="66" d="100"/>
          <a:sy n="66" d="100"/>
        </p:scale>
        <p:origin x="-634" y="-197"/>
      </p:cViewPr>
      <p:guideLst>
        <p:guide orient="horz" pos="3072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20" y="-90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r>
              <a:rPr lang="de-CH"/>
              <a:t>Tralala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r>
              <a:rPr lang="de-DE"/>
              <a:t>Vortrag Kirchliche Medien: Zugriff, Zustand, Zukunft</a:t>
            </a:r>
            <a:endParaRPr lang="de-CH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>
              <a:defRPr/>
            </a:pPr>
            <a:fld id="{96CB81F1-1D96-4994-92C5-8114BB417F8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r>
              <a:rPr lang="de-CH"/>
              <a:t>Tralala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r>
              <a:rPr lang="de-DE"/>
              <a:t>Vortrag Kirchliche Medien: Zugriff, Zustand, Zukunft</a:t>
            </a:r>
            <a:endParaRPr lang="de-CH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>
              <a:defRPr/>
            </a:pPr>
            <a:fld id="{D5CC805B-36ED-4A6B-B751-4D6B0B31FAD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altLang="de-DE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8002C7-6A99-45D5-9076-DA484F6F1793}" type="slidenum">
              <a:rPr lang="de-CH" altLang="de-DE" smtClean="0"/>
              <a:pPr/>
              <a:t>1</a:t>
            </a:fld>
            <a:endParaRPr lang="de-CH" altLang="de-DE" smtClean="0"/>
          </a:p>
        </p:txBody>
      </p:sp>
      <p:sp>
        <p:nvSpPr>
          <p:cNvPr id="15365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altLang="de-DE" smtClean="0"/>
              <a:t>Vortrag Kirchliche Medien: Zugriff, Zustand, Zukunft</a:t>
            </a:r>
            <a:endParaRPr lang="de-CH" altLang="de-DE" smtClean="0"/>
          </a:p>
        </p:txBody>
      </p:sp>
      <p:sp>
        <p:nvSpPr>
          <p:cNvPr id="15366" name="Kopfzeilenplatzhalt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CH" altLang="de-DE" smtClean="0"/>
              <a:t>Tralala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Espace réservé de l'en-têt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CH" smtClean="0"/>
              <a:t>Tralala</a:t>
            </a:r>
          </a:p>
        </p:txBody>
      </p:sp>
      <p:sp>
        <p:nvSpPr>
          <p:cNvPr id="16389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/>
              <a:t>Vortrag Kirchliche Medien: Zugriff, Zustand, Zukunft</a:t>
            </a:r>
            <a:endParaRPr lang="de-CH" smtClean="0"/>
          </a:p>
        </p:txBody>
      </p:sp>
      <p:sp>
        <p:nvSpPr>
          <p:cNvPr id="16390" name="Espace réservé du numéro de diapositive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7AE4F-AC25-4DE1-BEDD-50CE42F56934}" type="slidenum">
              <a:rPr lang="de-CH" smtClean="0"/>
              <a:pPr/>
              <a:t>3</a:t>
            </a:fld>
            <a:endParaRPr lang="de-C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Espace réservé de l'en-têt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CH" smtClean="0"/>
              <a:t>Tralala</a:t>
            </a:r>
          </a:p>
        </p:txBody>
      </p:sp>
      <p:sp>
        <p:nvSpPr>
          <p:cNvPr id="17413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/>
              <a:t>Vortrag Kirchliche Medien: Zugriff, Zustand, Zukunft</a:t>
            </a:r>
            <a:endParaRPr lang="de-CH" smtClean="0"/>
          </a:p>
        </p:txBody>
      </p:sp>
      <p:sp>
        <p:nvSpPr>
          <p:cNvPr id="17414" name="Espace réservé du numéro de diapositive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E162A-DB58-492E-93D3-04BE9B7D2CC3}" type="slidenum">
              <a:rPr lang="de-CH" smtClean="0"/>
              <a:pPr/>
              <a:t>4</a:t>
            </a:fld>
            <a:endParaRPr lang="de-C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Espace réservé de l'en-têt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CH" smtClean="0"/>
              <a:t>Tralala</a:t>
            </a:r>
          </a:p>
        </p:txBody>
      </p:sp>
      <p:sp>
        <p:nvSpPr>
          <p:cNvPr id="18437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/>
              <a:t>Vortrag Kirchliche Medien: Zugriff, Zustand, Zukunft</a:t>
            </a:r>
            <a:endParaRPr lang="de-CH" smtClean="0"/>
          </a:p>
        </p:txBody>
      </p:sp>
      <p:sp>
        <p:nvSpPr>
          <p:cNvPr id="18438" name="Espace réservé du numéro de diapositive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FA92D-AFE9-4747-A3E9-D1767234C006}" type="slidenum">
              <a:rPr lang="de-CH" smtClean="0"/>
              <a:pPr/>
              <a:t>6</a:t>
            </a:fld>
            <a:endParaRPr lang="de-C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Espace réservé de l'en-têt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CH" smtClean="0"/>
              <a:t>Tralala</a:t>
            </a:r>
          </a:p>
        </p:txBody>
      </p:sp>
      <p:sp>
        <p:nvSpPr>
          <p:cNvPr id="19461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/>
              <a:t>Vortrag Kirchliche Medien: Zugriff, Zustand, Zukunft</a:t>
            </a:r>
            <a:endParaRPr lang="de-CH" smtClean="0"/>
          </a:p>
        </p:txBody>
      </p:sp>
      <p:sp>
        <p:nvSpPr>
          <p:cNvPr id="19462" name="Espace réservé du numéro de diapositive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24B666-697A-494C-AA68-12382F38D4E7}" type="slidenum">
              <a:rPr lang="de-CH" smtClean="0"/>
              <a:pPr/>
              <a:t>7</a:t>
            </a:fld>
            <a:endParaRPr lang="de-C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Espace réservé de l'en-têt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CH" smtClean="0"/>
              <a:t>Tralala</a:t>
            </a:r>
          </a:p>
        </p:txBody>
      </p:sp>
      <p:sp>
        <p:nvSpPr>
          <p:cNvPr id="20485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/>
              <a:t>Vortrag Kirchliche Medien: Zugriff, Zustand, Zukunft</a:t>
            </a:r>
            <a:endParaRPr lang="de-CH" smtClean="0"/>
          </a:p>
        </p:txBody>
      </p:sp>
      <p:sp>
        <p:nvSpPr>
          <p:cNvPr id="20486" name="Espace réservé du numéro de diapositive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0CEB9-D25D-4C93-BC22-2F8EBDF176B1}" type="slidenum">
              <a:rPr lang="de-CH" smtClean="0"/>
              <a:pPr/>
              <a:t>8</a:t>
            </a:fld>
            <a:endParaRPr lang="de-C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7305675" y="1700213"/>
            <a:ext cx="1835150" cy="4786312"/>
          </a:xfrm>
          <a:prstGeom prst="rect">
            <a:avLst/>
          </a:prstGeom>
          <a:solidFill>
            <a:srgbClr val="B3CCE6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defRPr/>
            </a:pPr>
            <a:endParaRPr lang="de-DE" altLang="de-DE" sz="2400" b="0" smtClean="0">
              <a:solidFill>
                <a:srgbClr val="BED3EA"/>
              </a:solidFill>
            </a:endParaRPr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07950"/>
            <a:ext cx="7305675" cy="6640513"/>
          </a:xfrm>
          <a:prstGeom prst="rect">
            <a:avLst/>
          </a:prstGeom>
          <a:solidFill>
            <a:srgbClr val="E1EBF5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defRPr/>
            </a:pPr>
            <a:endParaRPr lang="de-DE" altLang="de-DE" sz="2400" b="0" smtClean="0"/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1700213"/>
            <a:ext cx="7305675" cy="4786312"/>
          </a:xfrm>
          <a:prstGeom prst="rect">
            <a:avLst/>
          </a:prstGeom>
          <a:solidFill>
            <a:srgbClr val="9CBDDE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defRPr/>
            </a:pPr>
            <a:endParaRPr lang="de-DE" altLang="de-DE" sz="2400" b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750" y="1943100"/>
            <a:ext cx="66214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124200"/>
            <a:ext cx="6621463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CH"/>
              <a:t>Master-Untertitelformat bearbeiten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43950" y="6548438"/>
            <a:ext cx="360363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DAB31-0CE4-4CF8-967A-77F682AB85CE}" type="slidenum">
              <a:rPr lang="de-CH"/>
              <a:pPr>
                <a:defRPr/>
              </a:pPr>
              <a:t>‹Nr.›</a:t>
            </a:fld>
            <a:endParaRPr lang="de-CH" sz="1400">
              <a:latin typeface="Time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7305675" y="1700213"/>
            <a:ext cx="1835150" cy="4786312"/>
          </a:xfrm>
          <a:prstGeom prst="rect">
            <a:avLst/>
          </a:prstGeom>
          <a:solidFill>
            <a:srgbClr val="B3CCE6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defRPr/>
            </a:pPr>
            <a:endParaRPr lang="de-DE" altLang="de-DE" sz="2400" b="0" smtClean="0">
              <a:solidFill>
                <a:srgbClr val="BED3EA"/>
              </a:solidFill>
            </a:endParaRPr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620713"/>
            <a:ext cx="7019925" cy="6127750"/>
          </a:xfrm>
          <a:prstGeom prst="rect">
            <a:avLst/>
          </a:prstGeom>
          <a:solidFill>
            <a:srgbClr val="E1EBF5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de-DE" altLang="de-DE" sz="2400" b="0" smtClean="0"/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1700213"/>
            <a:ext cx="7305675" cy="4786312"/>
          </a:xfrm>
          <a:prstGeom prst="rect">
            <a:avLst/>
          </a:prstGeom>
          <a:solidFill>
            <a:srgbClr val="9CBDDE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defRPr/>
            </a:pPr>
            <a:endParaRPr lang="de-DE" altLang="de-DE" sz="2400" b="0" smtClean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7950"/>
            <a:ext cx="7305675" cy="66405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de-DE" altLang="de-DE" sz="2400" b="0" smtClean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250825" y="6453188"/>
            <a:ext cx="2994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r>
              <a:rPr lang="de-CH" sz="1200" b="0" dirty="0" smtClean="0">
                <a:latin typeface="Helvetica" pitchFamily="34" charset="0"/>
              </a:rPr>
              <a:t>Prof. Dr. Roger Blum, </a:t>
            </a:r>
            <a:r>
              <a:rPr lang="de-CH" sz="1200" b="0" dirty="0" err="1" smtClean="0">
                <a:latin typeface="Helvetica" pitchFamily="34" charset="0"/>
              </a:rPr>
              <a:t>président</a:t>
            </a:r>
            <a:r>
              <a:rPr lang="de-CH" sz="1200" b="0" dirty="0" smtClean="0">
                <a:latin typeface="Helvetica" pitchFamily="34" charset="0"/>
              </a:rPr>
              <a:t> de </a:t>
            </a:r>
            <a:r>
              <a:rPr lang="de-CH" sz="1200" b="0" dirty="0" err="1" smtClean="0">
                <a:latin typeface="Helvetica" pitchFamily="34" charset="0"/>
              </a:rPr>
              <a:t>l’AIEP</a:t>
            </a:r>
            <a:endParaRPr lang="de-DE" sz="1200" b="0" dirty="0" smtClean="0">
              <a:latin typeface="Helvetica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39750" y="188913"/>
            <a:ext cx="79930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>
            <a:lvl1pPr>
              <a:defRPr sz="3200" b="1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r>
              <a:rPr lang="de-DE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Conférence</a:t>
            </a:r>
            <a:r>
              <a:rPr 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de presse de </a:t>
            </a:r>
            <a:r>
              <a:rPr lang="de-DE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l‘AIEP</a:t>
            </a:r>
            <a:r>
              <a:rPr 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de-DE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Genève</a:t>
            </a:r>
            <a:r>
              <a:rPr 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5.9.2014 </a:t>
            </a:r>
            <a:endParaRPr lang="de-DE" altLang="de-DE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 baseline="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EDE2-1D9C-430F-84DF-FC688A1A2927}" type="slidenum">
              <a:rPr lang="de-CH"/>
              <a:pPr>
                <a:defRPr/>
              </a:pPr>
              <a:t>‹Nr.›</a:t>
            </a:fld>
            <a:endParaRPr lang="de-CH" sz="1400">
              <a:latin typeface="Time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90575"/>
            <a:ext cx="66214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Mastertitelformat bearbeiten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43100"/>
            <a:ext cx="80613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Mastertextformat bearbeiten</a:t>
            </a:r>
          </a:p>
          <a:p>
            <a:pPr lvl="1"/>
            <a:r>
              <a:rPr lang="de-CH" altLang="de-DE" smtClean="0"/>
              <a:t>Zweite Ebene</a:t>
            </a:r>
          </a:p>
          <a:p>
            <a:pPr lvl="2"/>
            <a:r>
              <a:rPr lang="de-CH" altLang="de-DE" smtClean="0"/>
              <a:t>Dritte Ebene</a:t>
            </a:r>
          </a:p>
          <a:p>
            <a:pPr lvl="3"/>
            <a:r>
              <a:rPr lang="de-CH" altLang="de-DE" smtClean="0"/>
              <a:t>Vierte Ebene</a:t>
            </a:r>
          </a:p>
          <a:p>
            <a:pPr lvl="4"/>
            <a:r>
              <a:rPr lang="de-CH" altLang="de-DE" smtClean="0"/>
              <a:t>Fünfte Ebene</a:t>
            </a: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 bwMode="auto">
          <a:xfrm>
            <a:off x="539750" y="179388"/>
            <a:ext cx="5399088" cy="2524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r>
              <a:rPr lang="de-DE"/>
              <a:t>Vortrag: Kirchliche Medien: Zugriff, Zustand, Zukunft</a:t>
            </a:r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4"/>
          </p:nvPr>
        </p:nvSpPr>
        <p:spPr bwMode="auto">
          <a:xfrm>
            <a:off x="8686800" y="6548438"/>
            <a:ext cx="360363" cy="1793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fld id="{B2DE0C9C-9C0C-4148-881C-8723DA3D9294}" type="slidenum">
              <a:rPr lang="de-CH"/>
              <a:pPr>
                <a:defRPr/>
              </a:pPr>
              <a:t>‹Nr.›</a:t>
            </a:fld>
            <a:endParaRPr lang="de-CH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Helvetic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Helvetic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Helvetic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Helvetica" pitchFamily="34" charset="0"/>
        </a:defRPr>
      </a:lvl9pPr>
    </p:titleStyle>
    <p:bodyStyle>
      <a:lvl1pPr marL="419100" indent="-4191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Helvetica CE" charset="-18"/>
        <a:buChar char="&gt;"/>
        <a:defRPr sz="2200">
          <a:solidFill>
            <a:schemeClr val="tx1"/>
          </a:solidFill>
          <a:latin typeface="Arial" charset="0"/>
          <a:ea typeface="+mn-ea"/>
          <a:cs typeface="+mn-cs"/>
        </a:defRPr>
      </a:lvl1pPr>
      <a:lvl2pPr marL="838200" indent="-381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Font typeface="Helvetica CE" charset="-18"/>
        <a:buChar char="—"/>
        <a:defRPr sz="2000">
          <a:solidFill>
            <a:schemeClr val="tx1"/>
          </a:solidFill>
          <a:latin typeface="Arial" charset="0"/>
        </a:defRPr>
      </a:lvl2pPr>
      <a:lvl3pPr marL="1295400" indent="-381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SzPct val="85000"/>
        <a:buFont typeface="Helvetica CE" charset="-18"/>
        <a:buChar char="–"/>
        <a:defRPr sz="2400">
          <a:solidFill>
            <a:schemeClr val="tx1"/>
          </a:solidFill>
          <a:latin typeface="Arial" charset="0"/>
        </a:defRPr>
      </a:lvl3pPr>
      <a:lvl4pPr marL="1714500" indent="-381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SzPct val="85000"/>
        <a:buFont typeface="Helvetica CE" charset="-18"/>
        <a:buChar char="–"/>
        <a:defRPr sz="2000">
          <a:solidFill>
            <a:schemeClr val="tx1"/>
          </a:solidFill>
          <a:latin typeface="Arial" charset="0"/>
        </a:defRPr>
      </a:lvl4pPr>
      <a:lvl5pPr marL="2133600" indent="-381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Helvetica CE" charset="-18"/>
        <a:buChar char="–"/>
        <a:defRPr sz="2000">
          <a:solidFill>
            <a:schemeClr val="tx1"/>
          </a:solidFill>
          <a:latin typeface="Arial" charset="0"/>
        </a:defRPr>
      </a:lvl5pPr>
      <a:lvl6pPr marL="2590800" indent="-3810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Helvetica CE" charset="-18"/>
        <a:buChar char="–"/>
        <a:defRPr>
          <a:solidFill>
            <a:schemeClr val="tx1"/>
          </a:solidFill>
          <a:latin typeface="+mn-lt"/>
        </a:defRPr>
      </a:lvl6pPr>
      <a:lvl7pPr marL="3048000" indent="-3810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Helvetica CE" charset="-18"/>
        <a:buChar char="–"/>
        <a:defRPr>
          <a:solidFill>
            <a:schemeClr val="tx1"/>
          </a:solidFill>
          <a:latin typeface="+mn-lt"/>
        </a:defRPr>
      </a:lvl7pPr>
      <a:lvl8pPr marL="3505200" indent="-3810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Helvetica CE" charset="-18"/>
        <a:buChar char="–"/>
        <a:defRPr>
          <a:solidFill>
            <a:schemeClr val="tx1"/>
          </a:solidFill>
          <a:latin typeface="+mn-lt"/>
        </a:defRPr>
      </a:lvl8pPr>
      <a:lvl9pPr marL="3962400" indent="-3810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Helvetica CE" charset="-18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26" Type="http://schemas.openxmlformats.org/officeDocument/2006/relationships/image" Target="../media/image4.png"/><Relationship Id="rId3" Type="http://schemas.openxmlformats.org/officeDocument/2006/relationships/control" Target="../activeX/activeX2.xml"/><Relationship Id="rId21" Type="http://schemas.openxmlformats.org/officeDocument/2006/relationships/control" Target="../activeX/activeX20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5" Type="http://schemas.openxmlformats.org/officeDocument/2006/relationships/notesSlide" Target="../notesSlides/notesSlide1.xml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openxmlformats.org/officeDocument/2006/relationships/control" Target="../activeX/activeX19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slideLayout" Target="../slideLayouts/slideLayout1.xml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control" Target="../activeX/activeX22.xml"/><Relationship Id="rId28" Type="http://schemas.openxmlformats.org/officeDocument/2006/relationships/image" Target="../media/image6.jpeg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control" Target="../activeX/activeX21.xml"/><Relationship Id="rId27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rf.ch/var/storage/images/auftritte/news/bilder/node_3526618/53256334-2-ger-DE/bild_span1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hotel-global.com/sites/default/files/field/image/klagemauer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thumbs.dreamstime.com/z/handwerker-mit-werkzeugkasten-8172233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989138"/>
            <a:ext cx="8893175" cy="1582737"/>
          </a:xfrm>
        </p:spPr>
        <p:txBody>
          <a:bodyPr/>
          <a:lstStyle/>
          <a:p>
            <a:pPr eaLnBrk="1" hangingPunct="1"/>
            <a:r>
              <a:rPr lang="de-DE" altLang="de-DE" sz="4000" smtClean="0">
                <a:latin typeface="Helvetica" pitchFamily="34" charset="0"/>
              </a:rPr>
              <a:t/>
            </a:r>
            <a:br>
              <a:rPr lang="de-DE" altLang="de-DE" sz="4000" smtClean="0">
                <a:latin typeface="Helvetica" pitchFamily="34" charset="0"/>
              </a:rPr>
            </a:br>
            <a:r>
              <a:rPr lang="de-DE" altLang="de-DE" sz="4000" smtClean="0">
                <a:latin typeface="Helvetica" pitchFamily="34" charset="0"/>
              </a:rPr>
              <a:t/>
            </a:r>
            <a:br>
              <a:rPr lang="de-DE" altLang="de-DE" sz="4000" smtClean="0">
                <a:latin typeface="Helvetica" pitchFamily="34" charset="0"/>
              </a:rPr>
            </a:br>
            <a:endParaRPr lang="de-DE" altLang="de-DE" sz="4000" smtClean="0">
              <a:latin typeface="Helvetica" pitchFamily="34" charset="0"/>
            </a:endParaRPr>
          </a:p>
        </p:txBody>
      </p:sp>
      <p:sp>
        <p:nvSpPr>
          <p:cNvPr id="1049" name="Rectangle 7"/>
          <p:cNvSpPr>
            <a:spLocks noChangeArrowheads="1"/>
          </p:cNvSpPr>
          <p:nvPr/>
        </p:nvSpPr>
        <p:spPr bwMode="auto">
          <a:xfrm>
            <a:off x="250825" y="3571875"/>
            <a:ext cx="88931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</a:pPr>
            <a:r>
              <a:rPr lang="de-DE" altLang="de-DE" sz="800" b="0">
                <a:latin typeface="Helvetica" pitchFamily="34" charset="0"/>
              </a:rPr>
              <a:t>.</a:t>
            </a:r>
            <a:r>
              <a:rPr lang="de-DE" altLang="de-DE" sz="2200" b="0">
                <a:latin typeface="Helvetica" pitchFamily="34" charset="0"/>
              </a:rPr>
              <a:t>						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</a:pPr>
            <a:endParaRPr lang="de-DE" altLang="de-DE" sz="2200" b="0">
              <a:latin typeface="Helvetica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</a:pPr>
            <a:endParaRPr lang="de-CH" altLang="de-DE" sz="2000" b="0">
              <a:latin typeface="Helvetica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</a:pPr>
            <a:endParaRPr lang="de-CH" altLang="de-DE" sz="2000" b="0">
              <a:latin typeface="Helvetica" pitchFamily="34" charset="0"/>
            </a:endParaRPr>
          </a:p>
        </p:txBody>
      </p:sp>
      <p:sp>
        <p:nvSpPr>
          <p:cNvPr id="1050" name="Rectangle 8"/>
          <p:cNvSpPr>
            <a:spLocks noChangeArrowheads="1"/>
          </p:cNvSpPr>
          <p:nvPr/>
        </p:nvSpPr>
        <p:spPr bwMode="auto">
          <a:xfrm>
            <a:off x="250825" y="260350"/>
            <a:ext cx="82089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</a:pPr>
            <a:r>
              <a:rPr lang="de-DE" altLang="de-DE" sz="1600" b="0">
                <a:latin typeface="Helvetica" pitchFamily="34" charset="0"/>
              </a:rPr>
              <a:t>Conférence de presse à Genève, 5 septembre 2014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</a:pPr>
            <a:endParaRPr lang="de-DE" altLang="de-DE" sz="1600" b="0">
              <a:latin typeface="Helvetica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</a:pPr>
            <a:r>
              <a:rPr lang="de-CH" altLang="de-DE" sz="2400" b="0">
                <a:latin typeface="Helvetica" pitchFamily="34" charset="0"/>
              </a:rPr>
              <a:t>Prof. Dr. Roger Blum			          </a:t>
            </a:r>
            <a:r>
              <a:rPr lang="de-CH" altLang="de-DE" sz="4000">
                <a:latin typeface="Garamond" pitchFamily="18" charset="0"/>
              </a:rPr>
              <a:t>AIEP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</a:pPr>
            <a:endParaRPr lang="de-CH" altLang="de-DE" sz="800">
              <a:latin typeface="Helvetica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</a:pPr>
            <a:endParaRPr lang="de-CH" altLang="de-DE" sz="1200">
              <a:latin typeface="Helvetica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</a:pPr>
            <a:r>
              <a:rPr lang="de-CH" altLang="de-DE" sz="4000">
                <a:latin typeface="Helvetica" pitchFamily="34" charset="0"/>
              </a:rPr>
              <a:t>Qu’est-ce 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</a:pPr>
            <a:r>
              <a:rPr lang="de-CH" altLang="de-DE" sz="4000">
                <a:latin typeface="Helvetica" pitchFamily="34" charset="0"/>
              </a:rPr>
              <a:t>que c‘est 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</a:pPr>
            <a:r>
              <a:rPr lang="de-CH" altLang="de-DE" sz="4000">
                <a:latin typeface="Helvetica" pitchFamily="34" charset="0"/>
              </a:rPr>
              <a:t>l’AIEP?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</a:pPr>
            <a:endParaRPr lang="de-CH" altLang="de-DE" sz="2400">
              <a:latin typeface="Helvetica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</a:pPr>
            <a:r>
              <a:rPr lang="de-CH" altLang="de-DE" sz="2400">
                <a:latin typeface="Helvetica" pitchFamily="34" charset="0"/>
              </a:rPr>
              <a:t>Et comment s’inscrit-elle 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</a:pPr>
            <a:r>
              <a:rPr lang="de-CH" altLang="de-DE" sz="2400">
                <a:latin typeface="Helvetica" pitchFamily="34" charset="0"/>
              </a:rPr>
              <a:t>dans le système des 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</a:pPr>
            <a:r>
              <a:rPr lang="de-CH" altLang="de-DE" sz="2400">
                <a:latin typeface="Helvetica" pitchFamily="34" charset="0"/>
              </a:rPr>
              <a:t>médias romands?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</a:pPr>
            <a:endParaRPr lang="de-CH" altLang="de-DE" sz="3000">
              <a:latin typeface="Helvetica" pitchFamily="34" charset="0"/>
            </a:endParaRPr>
          </a:p>
        </p:txBody>
      </p:sp>
      <p:pic>
        <p:nvPicPr>
          <p:cNvPr id="1051" name="Picture 18" descr="http://upload.wikimedia.org/wikipedia/commons/thumb/0/05/Logo_der_Schweizerischen_Eidgenossenschaft.svg/300px-Logo_der_Schweizerischen_Eidgenossenschaft.svg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315075" y="-4763"/>
            <a:ext cx="285750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22" descr="http://upload.wikimedia.org/wikipedia/de/thumb/9/93/Logo_TeleBasel.svg/180px-Logo_TeleBasel.svg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93675" y="-768350"/>
            <a:ext cx="1714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3" name="Picture 31" descr="http://www.holidaytime.ch/PalezieuxStudio/images/Map-Suisse-Romande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132263" y="1700213"/>
            <a:ext cx="64166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026" name="easyInlineSwf" r:id="rId2" imgW="0" imgH="0"/>
      <p:control spid="1027" name="ShockwaveFlash2" r:id="rId3" imgW="0" imgH="0"/>
      <p:control spid="1028" name="dddContent" r:id="rId4" imgW="1476360" imgH="9360"/>
      <p:control spid="1029" name="ShockwaveFlash1" r:id="rId5" imgW="0" imgH="0"/>
      <p:control spid="1030" name="ShockwaveFlash3" r:id="rId6" imgW="1476360" imgH="9360"/>
      <p:control spid="1031" name="ShockwaveFlash4" r:id="rId7" imgW="0" imgH="0"/>
      <p:control spid="1032" name="ShockwaveFlash5" r:id="rId8" imgW="11159" imgH="11159"/>
      <p:control spid="1033" name="ShockwaveFlash6" r:id="rId9" imgW="1476360" imgH="9360"/>
      <p:control spid="1034" name="ShockwaveFlash7" r:id="rId10" imgW="0" imgH="0"/>
      <p:control spid="1035" name="ShockwaveFlash8" r:id="rId11" imgW="11159" imgH="11159"/>
      <p:control spid="1036" name="ShockwaveFlash9" r:id="rId12" imgW="1476360" imgH="9360"/>
      <p:control spid="1037" name="ShockwaveFlash10" r:id="rId13" imgW="0" imgH="0"/>
      <p:control spid="1038" name="ShockwaveFlash11" r:id="rId14" imgW="11159" imgH="11159"/>
      <p:control spid="1039" name="ShockwaveFlash12" r:id="rId15" imgW="1476360" imgH="9360"/>
      <p:control spid="1040" name="ShockwaveFlash13" r:id="rId16" imgW="0" imgH="0"/>
      <p:control spid="1041" name="ShockwaveFlash14" r:id="rId17" imgW="11159" imgH="11159"/>
      <p:control spid="1042" name="ShockwaveFlash15" r:id="rId18" imgW="1476360" imgH="9360"/>
      <p:control spid="1043" name="ShockwaveFlash16" r:id="rId19" imgW="0" imgH="0"/>
      <p:control spid="1044" name="ShockwaveFlash17" r:id="rId20" imgW="1476360" imgH="9360"/>
      <p:control spid="1045" name="ShockwaveFlash18" r:id="rId21" imgW="0" imgH="0"/>
      <p:control spid="1046" name="ShockwaveFlash19" r:id="rId22" imgW="1476360" imgH="9360"/>
      <p:control spid="1047" name="ShockwaveFlash20" r:id="rId23" imgW="0" imgH="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smtClean="0"/>
              <a:t>Les deux médiateurs romands</a:t>
            </a:r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Helvetica CE" charset="-18"/>
              <a:buNone/>
            </a:pPr>
            <a:endParaRPr lang="de-DE" smtClean="0"/>
          </a:p>
          <a:p>
            <a:pPr marL="0" indent="0">
              <a:buFont typeface="Helvetica CE" charset="-18"/>
              <a:buNone/>
            </a:pPr>
            <a:endParaRPr lang="de-DE" smtClean="0"/>
          </a:p>
          <a:p>
            <a:pPr marL="0" indent="0">
              <a:buFont typeface="Helvetica CE" charset="-18"/>
              <a:buNone/>
            </a:pPr>
            <a:endParaRPr lang="de-DE" smtClean="0"/>
          </a:p>
          <a:p>
            <a:pPr marL="0" indent="0">
              <a:buFont typeface="Helvetica CE" charset="-18"/>
              <a:buNone/>
            </a:pPr>
            <a:endParaRPr lang="de-DE" smtClean="0"/>
          </a:p>
          <a:p>
            <a:pPr marL="0" indent="0">
              <a:buFont typeface="Helvetica CE" charset="-18"/>
              <a:buNone/>
            </a:pPr>
            <a:endParaRPr lang="de-DE" smtClean="0"/>
          </a:p>
          <a:p>
            <a:pPr marL="0" indent="0">
              <a:buFont typeface="Helvetica CE" charset="-18"/>
              <a:buNone/>
            </a:pPr>
            <a:endParaRPr lang="de-DE" smtClean="0"/>
          </a:p>
          <a:p>
            <a:pPr marL="0" indent="0">
              <a:buFont typeface="Helvetica CE" charset="-18"/>
              <a:buNone/>
            </a:pPr>
            <a:endParaRPr lang="de-DE" smtClean="0"/>
          </a:p>
          <a:p>
            <a:pPr marL="0" indent="0">
              <a:buFont typeface="Helvetica CE" charset="-18"/>
              <a:buNone/>
            </a:pPr>
            <a:endParaRPr lang="de-DE" smtClean="0"/>
          </a:p>
          <a:p>
            <a:pPr marL="0" indent="0">
              <a:buFont typeface="Helvetica CE" charset="-18"/>
              <a:buNone/>
            </a:pPr>
            <a:endParaRPr lang="de-DE" smtClean="0"/>
          </a:p>
          <a:p>
            <a:pPr marL="0" indent="0">
              <a:buFont typeface="Helvetica CE" charset="-18"/>
              <a:buNone/>
            </a:pPr>
            <a:endParaRPr lang="de-DE" smtClean="0"/>
          </a:p>
          <a:p>
            <a:pPr marL="0" indent="0">
              <a:buFont typeface="Helvetica CE" charset="-18"/>
              <a:buNone/>
            </a:pPr>
            <a:r>
              <a:rPr lang="de-DE" smtClean="0"/>
              <a:t>Raphaël Fessler (SSR)	        Denis Sulliger (Médias privés)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A6CAD-6141-45C7-8E9F-64FF10DE69A5}" type="slidenum">
              <a:rPr lang="de-CH" smtClean="0"/>
              <a:pPr>
                <a:defRPr/>
              </a:pPr>
              <a:t>10</a:t>
            </a:fld>
            <a:endParaRPr lang="de-CH" sz="1400">
              <a:latin typeface="Times"/>
            </a:endParaRPr>
          </a:p>
        </p:txBody>
      </p:sp>
      <p:pic>
        <p:nvPicPr>
          <p:cNvPr id="13317" name="Grafik 4" descr="http://www.rtsr.ch/sites/default/files/imagecache/thumb_vedette/raf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00213"/>
            <a:ext cx="30956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Grafik 5" descr="Denis Sulli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700213"/>
            <a:ext cx="27352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539750" y="790575"/>
            <a:ext cx="6621463" cy="909638"/>
          </a:xfrm>
        </p:spPr>
        <p:txBody>
          <a:bodyPr/>
          <a:lstStyle/>
          <a:p>
            <a:r>
              <a:rPr lang="de-DE" sz="3600" smtClean="0"/>
              <a:t>Le mur des lamentations</a:t>
            </a:r>
            <a:br>
              <a:rPr lang="de-DE" sz="3600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Willy Ritschard, conseiller fédéral</a:t>
            </a:r>
            <a:endParaRPr lang="de-DE" sz="3600" smtClean="0"/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Helvetica CE" charset="-18"/>
              <a:buNone/>
            </a:pPr>
            <a:r>
              <a:rPr lang="de-DE" sz="80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DA495-1BE3-4C20-9DC9-99B0CC71B9FB}" type="slidenum">
              <a:rPr lang="de-CH" smtClean="0"/>
              <a:pPr>
                <a:defRPr/>
              </a:pPr>
              <a:t>2</a:t>
            </a:fld>
            <a:endParaRPr lang="de-CH" sz="1400">
              <a:latin typeface="Times"/>
            </a:endParaRPr>
          </a:p>
        </p:txBody>
      </p:sp>
      <p:pic>
        <p:nvPicPr>
          <p:cNvPr id="5125" name="Picture 2" descr="Der einstige Solothurner Bundesrat Willi Ritschar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84486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Klagemauer">
            <a:hlinkClick r:id="rId4" tooltip="Klagemaue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5738" y="-31750"/>
            <a:ext cx="26082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6621463" cy="987425"/>
          </a:xfrm>
        </p:spPr>
        <p:txBody>
          <a:bodyPr/>
          <a:lstStyle/>
          <a:p>
            <a:r>
              <a:rPr lang="de-DE" sz="3600" smtClean="0"/>
              <a:t>Quels sont les caractéristiques de l‘AIEP?</a:t>
            </a: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Helvetica CE" charset="-18"/>
              <a:buNone/>
            </a:pPr>
            <a:endParaRPr lang="de-DE" sz="800" smtClean="0"/>
          </a:p>
          <a:p>
            <a:pPr marL="0" indent="0">
              <a:buFont typeface="Helvetica CE" charset="-18"/>
              <a:buNone/>
            </a:pPr>
            <a:endParaRPr lang="de-DE" sz="80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89409-EAA2-4141-AE15-02785F04A314}" type="slidenum">
              <a:rPr lang="de-CH" smtClean="0"/>
              <a:pPr>
                <a:defRPr/>
              </a:pPr>
              <a:t>3</a:t>
            </a:fld>
            <a:endParaRPr lang="de-CH" sz="1400">
              <a:latin typeface="Times"/>
            </a:endParaRPr>
          </a:p>
        </p:txBody>
      </p:sp>
      <p:pic>
        <p:nvPicPr>
          <p:cNvPr id="6149" name="Picture 2" descr="1blog-1baum-co2-neut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00213"/>
            <a:ext cx="7469188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smtClean="0"/>
              <a:t>L‘indépendance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2400" dirty="0" err="1" smtClean="0"/>
              <a:t>Pas</a:t>
            </a:r>
            <a:r>
              <a:rPr lang="de-DE" sz="2400" dirty="0" smtClean="0"/>
              <a:t> </a:t>
            </a:r>
            <a:r>
              <a:rPr lang="de-DE" sz="2400" dirty="0" err="1" smtClean="0"/>
              <a:t>d‘influence</a:t>
            </a:r>
            <a:r>
              <a:rPr lang="de-DE" sz="2400" dirty="0" smtClean="0"/>
              <a:t> du Conseil </a:t>
            </a:r>
            <a:r>
              <a:rPr lang="de-DE" sz="2400" dirty="0" err="1" smtClean="0"/>
              <a:t>fédéral</a:t>
            </a:r>
            <a:r>
              <a:rPr lang="de-DE" sz="2400" dirty="0" smtClean="0"/>
              <a:t>,</a:t>
            </a:r>
          </a:p>
          <a:p>
            <a:pPr marL="0" indent="0">
              <a:buFont typeface="Helvetica CE" charset="-18"/>
              <a:buNone/>
              <a:defRPr/>
            </a:pPr>
            <a:r>
              <a:rPr lang="de-DE" sz="2400" dirty="0" smtClean="0"/>
              <a:t>     du </a:t>
            </a:r>
            <a:r>
              <a:rPr lang="de-DE" sz="2400" dirty="0" err="1" smtClean="0"/>
              <a:t>Parlement</a:t>
            </a:r>
            <a:r>
              <a:rPr lang="de-DE" sz="2400" dirty="0" smtClean="0"/>
              <a:t> et de </a:t>
            </a:r>
            <a:r>
              <a:rPr lang="de-DE" sz="2400" dirty="0" err="1" smtClean="0"/>
              <a:t>l‘administration</a:t>
            </a:r>
            <a:endParaRPr lang="de-DE" sz="2400" dirty="0" smtClean="0"/>
          </a:p>
          <a:p>
            <a:pPr marL="0" indent="0">
              <a:buFont typeface="Helvetica CE" charset="-18"/>
              <a:buNone/>
              <a:defRPr/>
            </a:pPr>
            <a:endParaRPr lang="de-DE" sz="2400" dirty="0"/>
          </a:p>
          <a:p>
            <a:pPr>
              <a:defRPr/>
            </a:pPr>
            <a:r>
              <a:rPr lang="de-DE" sz="2400" dirty="0" err="1" smtClean="0"/>
              <a:t>Pas</a:t>
            </a:r>
            <a:r>
              <a:rPr lang="de-DE" sz="2400" dirty="0" smtClean="0"/>
              <a:t> </a:t>
            </a:r>
            <a:r>
              <a:rPr lang="de-DE" sz="2400" dirty="0" err="1" smtClean="0"/>
              <a:t>d‘influence</a:t>
            </a:r>
            <a:r>
              <a:rPr lang="de-DE" sz="2400" dirty="0" smtClean="0"/>
              <a:t> des </a:t>
            </a:r>
            <a:r>
              <a:rPr lang="de-DE" sz="2400" dirty="0" err="1" smtClean="0"/>
              <a:t>partis</a:t>
            </a:r>
            <a:endParaRPr lang="de-DE" sz="2400" dirty="0" smtClean="0"/>
          </a:p>
          <a:p>
            <a:pPr>
              <a:defRPr/>
            </a:pPr>
            <a:endParaRPr lang="de-DE" sz="2400" dirty="0"/>
          </a:p>
          <a:p>
            <a:pPr>
              <a:defRPr/>
            </a:pPr>
            <a:r>
              <a:rPr lang="de-DE" sz="2400" dirty="0" err="1" smtClean="0"/>
              <a:t>Seul</a:t>
            </a:r>
            <a:r>
              <a:rPr lang="de-DE" sz="2400" dirty="0" smtClean="0"/>
              <a:t> responsable en la </a:t>
            </a:r>
            <a:r>
              <a:rPr lang="de-DE" sz="2400" dirty="0" err="1" smtClean="0"/>
              <a:t>matière</a:t>
            </a:r>
            <a:r>
              <a:rPr lang="de-DE" sz="2400" dirty="0" smtClean="0"/>
              <a:t> au Tribunal </a:t>
            </a:r>
            <a:r>
              <a:rPr lang="de-DE" sz="2400" dirty="0" err="1" smtClean="0"/>
              <a:t>fédéral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10715-8E13-4D74-B2C5-816E44D3B131}" type="slidenum">
              <a:rPr lang="de-CH" smtClean="0"/>
              <a:pPr>
                <a:defRPr/>
              </a:pPr>
              <a:t>4</a:t>
            </a:fld>
            <a:endParaRPr lang="de-CH" sz="1400">
              <a:latin typeface="Times"/>
            </a:endParaRP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7174" name="Grafik 2" descr="Unparteilichkeit und Unabhängigkeit der Wissenscha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25" y="0"/>
            <a:ext cx="33813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0" y="3838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smtClean="0"/>
              <a:t>Le lien avec la pratique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2400" dirty="0" err="1" smtClean="0"/>
              <a:t>Membres</a:t>
            </a:r>
            <a:r>
              <a:rPr lang="de-DE" sz="2400" dirty="0" smtClean="0"/>
              <a:t> à </a:t>
            </a:r>
            <a:r>
              <a:rPr lang="de-DE" sz="2400" dirty="0" err="1" smtClean="0"/>
              <a:t>temps</a:t>
            </a:r>
            <a:r>
              <a:rPr lang="de-DE" sz="2400" dirty="0" smtClean="0"/>
              <a:t> </a:t>
            </a:r>
            <a:r>
              <a:rPr lang="de-DE" sz="2400" dirty="0" err="1" smtClean="0"/>
              <a:t>partiel</a:t>
            </a:r>
            <a:endParaRPr lang="de-DE" sz="2400" dirty="0" smtClean="0"/>
          </a:p>
          <a:p>
            <a:pPr>
              <a:defRPr/>
            </a:pPr>
            <a:endParaRPr lang="de-DE" sz="2400" dirty="0"/>
          </a:p>
          <a:p>
            <a:pPr>
              <a:defRPr/>
            </a:pPr>
            <a:r>
              <a:rPr lang="de-DE" sz="2400" dirty="0" err="1" smtClean="0"/>
              <a:t>Connaissance</a:t>
            </a:r>
            <a:r>
              <a:rPr lang="de-DE" sz="2400" dirty="0" smtClean="0"/>
              <a:t> de la </a:t>
            </a:r>
            <a:r>
              <a:rPr lang="de-DE" sz="2400" dirty="0" err="1" smtClean="0"/>
              <a:t>situation</a:t>
            </a:r>
            <a:r>
              <a:rPr lang="de-DE" sz="2400" dirty="0" smtClean="0"/>
              <a:t> des</a:t>
            </a:r>
          </a:p>
          <a:p>
            <a:pPr marL="0" indent="0">
              <a:buFont typeface="Helvetica CE" charset="-18"/>
              <a:buNone/>
              <a:defRPr/>
            </a:pPr>
            <a:r>
              <a:rPr lang="de-DE" sz="2400" dirty="0"/>
              <a:t> </a:t>
            </a:r>
            <a:r>
              <a:rPr lang="de-DE" sz="2400" dirty="0" smtClean="0"/>
              <a:t>    </a:t>
            </a:r>
            <a:r>
              <a:rPr lang="de-DE" sz="2400" dirty="0" err="1" smtClean="0"/>
              <a:t>médias</a:t>
            </a:r>
            <a:r>
              <a:rPr lang="de-DE" sz="2400" dirty="0" smtClean="0"/>
              <a:t> et du </a:t>
            </a:r>
            <a:r>
              <a:rPr lang="de-DE" sz="2400" dirty="0" err="1" smtClean="0"/>
              <a:t>droit</a:t>
            </a:r>
            <a:r>
              <a:rPr lang="de-DE" sz="2400" dirty="0" smtClean="0"/>
              <a:t> des </a:t>
            </a:r>
            <a:r>
              <a:rPr lang="de-DE" sz="2400" dirty="0" err="1" smtClean="0"/>
              <a:t>médias</a:t>
            </a:r>
            <a:endParaRPr lang="de-DE" sz="2400" dirty="0" smtClean="0"/>
          </a:p>
          <a:p>
            <a:pPr>
              <a:defRPr/>
            </a:pPr>
            <a:endParaRPr lang="de-DE" sz="2400" dirty="0"/>
          </a:p>
          <a:p>
            <a:pPr>
              <a:defRPr/>
            </a:pPr>
            <a:r>
              <a:rPr lang="de-DE" sz="2400" dirty="0" err="1" smtClean="0"/>
              <a:t>Expérience</a:t>
            </a:r>
            <a:r>
              <a:rPr lang="de-DE" sz="2400" dirty="0" smtClean="0"/>
              <a:t> </a:t>
            </a:r>
            <a:r>
              <a:rPr lang="de-DE" sz="2400" dirty="0" err="1" smtClean="0"/>
              <a:t>dans</a:t>
            </a:r>
            <a:r>
              <a:rPr lang="de-DE" sz="2400" dirty="0" smtClean="0"/>
              <a:t> des </a:t>
            </a:r>
            <a:r>
              <a:rPr lang="de-DE" sz="2400" dirty="0" err="1" smtClean="0"/>
              <a:t>professions</a:t>
            </a:r>
            <a:r>
              <a:rPr lang="de-DE" sz="2400" dirty="0" smtClean="0"/>
              <a:t> du</a:t>
            </a:r>
          </a:p>
          <a:p>
            <a:pPr marL="0" indent="0">
              <a:buFont typeface="Helvetica CE" charset="-18"/>
              <a:buNone/>
              <a:defRPr/>
            </a:pPr>
            <a:r>
              <a:rPr lang="de-DE" sz="2400" dirty="0"/>
              <a:t> </a:t>
            </a:r>
            <a:r>
              <a:rPr lang="de-DE" sz="2400" dirty="0" smtClean="0"/>
              <a:t>    </a:t>
            </a:r>
            <a:r>
              <a:rPr lang="de-DE" sz="2400" dirty="0" err="1" smtClean="0"/>
              <a:t>journalisme</a:t>
            </a:r>
            <a:r>
              <a:rPr lang="de-DE" sz="2400" dirty="0" smtClean="0"/>
              <a:t> </a:t>
            </a:r>
            <a:r>
              <a:rPr lang="de-DE" sz="2400" dirty="0" err="1" smtClean="0"/>
              <a:t>ou</a:t>
            </a:r>
            <a:r>
              <a:rPr lang="de-DE" sz="2400" dirty="0" smtClean="0"/>
              <a:t> de la </a:t>
            </a:r>
            <a:r>
              <a:rPr lang="de-DE" sz="2400" dirty="0" err="1" smtClean="0"/>
              <a:t>jurisprudence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C1B2D-BBD5-4AC8-8FD3-7567BADF7CE6}" type="slidenum">
              <a:rPr lang="de-CH" smtClean="0"/>
              <a:pPr>
                <a:defRPr/>
              </a:pPr>
              <a:t>5</a:t>
            </a:fld>
            <a:endParaRPr lang="de-CH" sz="1400">
              <a:latin typeface="Times"/>
            </a:endParaRPr>
          </a:p>
        </p:txBody>
      </p:sp>
      <p:pic>
        <p:nvPicPr>
          <p:cNvPr id="8197" name="Picture 3" descr="Handwerker mit Werkzeugkasten">
            <a:hlinkClick r:id="rId2" tooltip="Download Handwerker Mit Werkzeugkasten Stockfotos - Bild: 8172233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025" y="404813"/>
            <a:ext cx="28479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smtClean="0"/>
              <a:t>La balance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2400" dirty="0" err="1" smtClean="0"/>
              <a:t>Protection</a:t>
            </a:r>
            <a:r>
              <a:rPr lang="de-DE" sz="2400" dirty="0" smtClean="0"/>
              <a:t> du </a:t>
            </a:r>
            <a:r>
              <a:rPr lang="de-DE" sz="2400" dirty="0" err="1" smtClean="0"/>
              <a:t>public</a:t>
            </a:r>
            <a:r>
              <a:rPr lang="de-DE" sz="2400" dirty="0" smtClean="0"/>
              <a:t> vs. </a:t>
            </a:r>
            <a:r>
              <a:rPr lang="de-DE" sz="2400" dirty="0" err="1"/>
              <a:t>l</a:t>
            </a:r>
            <a:r>
              <a:rPr lang="de-DE" sz="2400" dirty="0" err="1" smtClean="0"/>
              <a:t>iberté</a:t>
            </a:r>
            <a:r>
              <a:rPr lang="de-DE" sz="2400" dirty="0" smtClean="0"/>
              <a:t> des</a:t>
            </a:r>
          </a:p>
          <a:p>
            <a:pPr marL="0" indent="0">
              <a:buFont typeface="Helvetica CE" charset="-18"/>
              <a:buNone/>
              <a:defRPr/>
            </a:pPr>
            <a:r>
              <a:rPr lang="de-DE" sz="2400" dirty="0"/>
              <a:t> </a:t>
            </a:r>
            <a:r>
              <a:rPr lang="de-DE" sz="2400" dirty="0" smtClean="0"/>
              <a:t>    </a:t>
            </a:r>
            <a:r>
              <a:rPr lang="de-DE" sz="2400" dirty="0" err="1" smtClean="0"/>
              <a:t>médias</a:t>
            </a:r>
            <a:endParaRPr lang="de-DE" sz="2400" dirty="0" smtClean="0"/>
          </a:p>
          <a:p>
            <a:pPr marL="0" indent="0">
              <a:buFont typeface="Helvetica CE" charset="-18"/>
              <a:buNone/>
              <a:defRPr/>
            </a:pPr>
            <a:endParaRPr lang="de-DE" sz="2400" dirty="0"/>
          </a:p>
          <a:p>
            <a:pPr>
              <a:defRPr/>
            </a:pPr>
            <a:r>
              <a:rPr lang="de-DE" sz="2400" dirty="0" err="1" smtClean="0"/>
              <a:t>Plainte</a:t>
            </a:r>
            <a:r>
              <a:rPr lang="de-DE" sz="2400" dirty="0" smtClean="0"/>
              <a:t> </a:t>
            </a:r>
            <a:r>
              <a:rPr lang="de-DE" sz="2400" dirty="0" err="1" smtClean="0"/>
              <a:t>seulement</a:t>
            </a:r>
            <a:r>
              <a:rPr lang="de-DE" sz="2400" dirty="0" smtClean="0"/>
              <a:t> </a:t>
            </a:r>
            <a:r>
              <a:rPr lang="de-DE" sz="2400" dirty="0" err="1" smtClean="0"/>
              <a:t>acceptée</a:t>
            </a:r>
            <a:r>
              <a:rPr lang="de-DE" sz="2400" dirty="0" smtClean="0"/>
              <a:t> si le </a:t>
            </a:r>
            <a:r>
              <a:rPr lang="de-DE" sz="2400" dirty="0" err="1" smtClean="0"/>
              <a:t>public</a:t>
            </a:r>
            <a:r>
              <a:rPr lang="de-DE" sz="2400" dirty="0" smtClean="0"/>
              <a:t> </a:t>
            </a:r>
            <a:r>
              <a:rPr lang="de-DE" sz="2400" dirty="0" err="1" smtClean="0"/>
              <a:t>est</a:t>
            </a:r>
            <a:r>
              <a:rPr lang="de-DE" sz="2400" dirty="0" smtClean="0"/>
              <a:t> </a:t>
            </a:r>
            <a:r>
              <a:rPr lang="de-DE" sz="2400" dirty="0" err="1" smtClean="0"/>
              <a:t>manipulé</a:t>
            </a:r>
            <a:endParaRPr lang="de-DE" sz="2400" dirty="0" smtClean="0"/>
          </a:p>
          <a:p>
            <a:pPr>
              <a:defRPr/>
            </a:pPr>
            <a:endParaRPr lang="de-DE" sz="2400" dirty="0"/>
          </a:p>
          <a:p>
            <a:pPr>
              <a:defRPr/>
            </a:pPr>
            <a:r>
              <a:rPr lang="de-DE" sz="2400" dirty="0" smtClean="0"/>
              <a:t>Autonomie des </a:t>
            </a:r>
            <a:r>
              <a:rPr lang="de-DE" sz="2400" dirty="0" err="1" smtClean="0"/>
              <a:t>médias</a:t>
            </a:r>
            <a:r>
              <a:rPr lang="de-DE" sz="2400" dirty="0" smtClean="0"/>
              <a:t> de </a:t>
            </a:r>
            <a:r>
              <a:rPr lang="de-DE" sz="2400" dirty="0" err="1" smtClean="0"/>
              <a:t>choisir</a:t>
            </a:r>
            <a:r>
              <a:rPr lang="de-DE" sz="2400" dirty="0" smtClean="0"/>
              <a:t> le </a:t>
            </a:r>
            <a:r>
              <a:rPr lang="de-DE" sz="2400" dirty="0" err="1" smtClean="0"/>
              <a:t>sujet</a:t>
            </a:r>
            <a:r>
              <a:rPr lang="de-DE" sz="2400" dirty="0" smtClean="0"/>
              <a:t> et la </a:t>
            </a:r>
            <a:r>
              <a:rPr lang="de-DE" sz="2400" dirty="0" err="1" smtClean="0"/>
              <a:t>méthode</a:t>
            </a:r>
            <a:r>
              <a:rPr lang="de-DE" sz="2400" dirty="0" smtClean="0"/>
              <a:t> de les </a:t>
            </a:r>
            <a:r>
              <a:rPr lang="de-DE" sz="2400" dirty="0" err="1" smtClean="0"/>
              <a:t>traiter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8F213-8375-4855-BB1F-3B329C4041BB}" type="slidenum">
              <a:rPr lang="de-CH" smtClean="0"/>
              <a:pPr>
                <a:defRPr/>
              </a:pPr>
              <a:t>6</a:t>
            </a:fld>
            <a:endParaRPr lang="de-CH" sz="1400">
              <a:latin typeface="Times"/>
            </a:endParaRPr>
          </a:p>
        </p:txBody>
      </p:sp>
      <p:pic>
        <p:nvPicPr>
          <p:cNvPr id="9221" name="Picture 5" descr="Wa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025" y="26988"/>
            <a:ext cx="2819400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smtClean="0"/>
              <a:t>La transparence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smtClean="0"/>
              <a:t>L‘AIEP siège publiquement</a:t>
            </a:r>
          </a:p>
          <a:p>
            <a:endParaRPr lang="de-DE" sz="2400" smtClean="0"/>
          </a:p>
          <a:p>
            <a:r>
              <a:rPr lang="de-DE" sz="2400" smtClean="0"/>
              <a:t>Le public peut suivre le débat</a:t>
            </a:r>
          </a:p>
          <a:p>
            <a:endParaRPr lang="de-DE" sz="2400" smtClean="0"/>
          </a:p>
          <a:p>
            <a:r>
              <a:rPr lang="de-DE" sz="2400" smtClean="0"/>
              <a:t>Rare dans le domaine des médias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1B5A1-5901-4424-B1C2-01FC67CD2721}" type="slidenum">
              <a:rPr lang="de-CH" smtClean="0"/>
              <a:pPr>
                <a:defRPr/>
              </a:pPr>
              <a:t>7</a:t>
            </a:fld>
            <a:endParaRPr lang="de-CH" sz="1400">
              <a:latin typeface="Times"/>
            </a:endParaRPr>
          </a:p>
        </p:txBody>
      </p:sp>
      <p:pic>
        <p:nvPicPr>
          <p:cNvPr id="10245" name="Grafik 4" descr="Großplast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5075" y="0"/>
            <a:ext cx="28289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smtClean="0"/>
              <a:t>Trois Romands à la présidence </a:t>
            </a: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Helvetica CE" charset="-18"/>
              <a:buNone/>
            </a:pPr>
            <a:endParaRPr lang="de-DE" smtClean="0"/>
          </a:p>
          <a:p>
            <a:pPr marL="0" indent="0">
              <a:buFont typeface="Helvetica CE" charset="-18"/>
              <a:buNone/>
            </a:pPr>
            <a:endParaRPr lang="de-DE" smtClean="0"/>
          </a:p>
          <a:p>
            <a:pPr marL="0" indent="0">
              <a:buFont typeface="Helvetica CE" charset="-18"/>
              <a:buNone/>
            </a:pPr>
            <a:endParaRPr lang="de-DE" smtClean="0"/>
          </a:p>
          <a:p>
            <a:pPr marL="0" indent="0">
              <a:buFont typeface="Helvetica CE" charset="-18"/>
              <a:buNone/>
            </a:pPr>
            <a:endParaRPr lang="de-DE" smtClean="0"/>
          </a:p>
          <a:p>
            <a:pPr marL="0" indent="0">
              <a:buFont typeface="Helvetica CE" charset="-18"/>
              <a:buNone/>
            </a:pPr>
            <a:endParaRPr lang="de-DE" smtClean="0"/>
          </a:p>
          <a:p>
            <a:pPr marL="0" indent="0">
              <a:buFont typeface="Helvetica CE" charset="-18"/>
              <a:buNone/>
            </a:pPr>
            <a:endParaRPr lang="de-DE" smtClean="0"/>
          </a:p>
          <a:p>
            <a:pPr marL="0" indent="0">
              <a:buFont typeface="Helvetica CE" charset="-18"/>
              <a:buNone/>
            </a:pPr>
            <a:endParaRPr lang="de-DE" smtClean="0"/>
          </a:p>
          <a:p>
            <a:pPr marL="0" indent="0">
              <a:buFont typeface="Helvetica CE" charset="-18"/>
              <a:buNone/>
            </a:pPr>
            <a:endParaRPr lang="de-DE" smtClean="0"/>
          </a:p>
          <a:p>
            <a:pPr marL="0" indent="0">
              <a:buFont typeface="Helvetica CE" charset="-18"/>
              <a:buNone/>
            </a:pPr>
            <a:endParaRPr lang="de-DE" smtClean="0"/>
          </a:p>
          <a:p>
            <a:pPr marL="0" indent="0">
              <a:buFont typeface="Helvetica CE" charset="-18"/>
              <a:buNone/>
            </a:pPr>
            <a:endParaRPr lang="de-DE" smtClean="0"/>
          </a:p>
          <a:p>
            <a:pPr marL="0" indent="0">
              <a:buFont typeface="Helvetica CE" charset="-18"/>
              <a:buNone/>
            </a:pPr>
            <a:r>
              <a:rPr lang="de-DE" smtClean="0"/>
              <a:t>Bernard Béguin    	    Ursula Nordmann            Denis Barrelet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3C3C1-A088-45AD-8FF2-81920E27E1F7}" type="slidenum">
              <a:rPr lang="de-CH" smtClean="0"/>
              <a:pPr>
                <a:defRPr/>
              </a:pPr>
              <a:t>8</a:t>
            </a:fld>
            <a:endParaRPr lang="de-CH" sz="1400">
              <a:latin typeface="Times"/>
            </a:endParaRPr>
          </a:p>
        </p:txBody>
      </p:sp>
      <p:pic>
        <p:nvPicPr>
          <p:cNvPr id="11269" name="Picture 3" descr="Bernard Béguin en 1993. (Keyston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5554663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Denis Barrelet était aussi un spécialiste du droit de la communication [Keystone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0963" y="1700213"/>
            <a:ext cx="5253037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 descr="Immagine della precedente Giudice federale Nordmann-Zimmermann Ursu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1701800"/>
            <a:ext cx="2144713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6621463" cy="1058863"/>
          </a:xfrm>
        </p:spPr>
        <p:txBody>
          <a:bodyPr/>
          <a:lstStyle/>
          <a:p>
            <a:r>
              <a:rPr lang="de-DE" sz="3600" smtClean="0"/>
              <a:t>AIEP: </a:t>
            </a:r>
            <a:br>
              <a:rPr lang="de-DE" sz="3600" smtClean="0"/>
            </a:br>
            <a:r>
              <a:rPr lang="de-DE" sz="3600" smtClean="0"/>
              <a:t>Répartition des sièges</a:t>
            </a: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z="2400" smtClean="0"/>
              <a:t>5 Suisses alémaniques</a:t>
            </a:r>
          </a:p>
          <a:p>
            <a:endParaRPr lang="de-DE" sz="2400" smtClean="0"/>
          </a:p>
          <a:p>
            <a:r>
              <a:rPr lang="de-DE" sz="2400" smtClean="0"/>
              <a:t>2 Romands</a:t>
            </a:r>
          </a:p>
          <a:p>
            <a:endParaRPr lang="de-DE" sz="2400" smtClean="0"/>
          </a:p>
          <a:p>
            <a:r>
              <a:rPr lang="de-DE" sz="2400" smtClean="0"/>
              <a:t>1 Tessinois</a:t>
            </a:r>
          </a:p>
          <a:p>
            <a:endParaRPr lang="de-DE" sz="2400" smtClean="0"/>
          </a:p>
          <a:p>
            <a:r>
              <a:rPr lang="de-DE" sz="2400" smtClean="0"/>
              <a:t>1 Suisse romanche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E2D48-3694-4294-BFC7-FE69DDEA4DF2}" type="slidenum">
              <a:rPr lang="de-CH" smtClean="0"/>
              <a:pPr>
                <a:defRPr/>
              </a:pPr>
              <a:t>9</a:t>
            </a:fld>
            <a:endParaRPr lang="de-CH" sz="1400">
              <a:latin typeface="Times"/>
            </a:endParaRPr>
          </a:p>
        </p:txBody>
      </p:sp>
      <p:pic>
        <p:nvPicPr>
          <p:cNvPr id="12293" name="Grafik 4" descr="Sitzverteilung im 16. Deutschen Bundestag von Ronny Grunewa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0"/>
            <a:ext cx="262731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Standarddesign">
  <a:themeElements>
    <a:clrScheme name="">
      <a:dk1>
        <a:srgbClr val="333333"/>
      </a:dk1>
      <a:lt1>
        <a:srgbClr val="FFFFFF"/>
      </a:lt1>
      <a:dk2>
        <a:srgbClr val="333333"/>
      </a:dk2>
      <a:lt2>
        <a:srgbClr val="F6F6F6"/>
      </a:lt2>
      <a:accent1>
        <a:srgbClr val="E1EBF5"/>
      </a:accent1>
      <a:accent2>
        <a:srgbClr val="9CBDDE"/>
      </a:accent2>
      <a:accent3>
        <a:srgbClr val="FFFFFF"/>
      </a:accent3>
      <a:accent4>
        <a:srgbClr val="2A2A2A"/>
      </a:accent4>
      <a:accent5>
        <a:srgbClr val="EEF3F9"/>
      </a:accent5>
      <a:accent6>
        <a:srgbClr val="8DABC9"/>
      </a:accent6>
      <a:hlink>
        <a:srgbClr val="DF2046"/>
      </a:hlink>
      <a:folHlink>
        <a:srgbClr val="99667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237</Words>
  <Application>Microsoft Office PowerPoint</Application>
  <PresentationFormat>Bildschirmpräsentation (4:3)</PresentationFormat>
  <Paragraphs>106</Paragraphs>
  <Slides>10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3_Standarddesign</vt:lpstr>
      <vt:lpstr>  </vt:lpstr>
      <vt:lpstr>Le mur des lamentations  Willy Ritschard, conseiller fédéral</vt:lpstr>
      <vt:lpstr>Quels sont les caractéristiques de l‘AIEP?</vt:lpstr>
      <vt:lpstr>L‘indépendance</vt:lpstr>
      <vt:lpstr>Le lien avec la pratique</vt:lpstr>
      <vt:lpstr>La balance</vt:lpstr>
      <vt:lpstr>La transparence</vt:lpstr>
      <vt:lpstr>Trois Romands à la présidence </vt:lpstr>
      <vt:lpstr>AIEP:  Répartition des sièges</vt:lpstr>
      <vt:lpstr>Les deux médiateurs romands</vt:lpstr>
    </vt:vector>
  </TitlesOfParts>
  <Company>Ž쀀Ԝ馜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VERANSTALTUNG TITEL DER PRÄSENTATION</dc:title>
  <dc:creator>Sandro Looser</dc:creator>
  <cp:lastModifiedBy>U80784683</cp:lastModifiedBy>
  <cp:revision>364</cp:revision>
  <cp:lastPrinted>2013-09-06T13:30:25Z</cp:lastPrinted>
  <dcterms:created xsi:type="dcterms:W3CDTF">2004-05-28T11:45:54Z</dcterms:created>
  <dcterms:modified xsi:type="dcterms:W3CDTF">2014-09-08T12:58:30Z</dcterms:modified>
</cp:coreProperties>
</file>